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68" r:id="rId2"/>
    <p:sldId id="269" r:id="rId3"/>
    <p:sldId id="256" r:id="rId4"/>
    <p:sldId id="257" r:id="rId5"/>
    <p:sldId id="258" r:id="rId6"/>
    <p:sldId id="259" r:id="rId7"/>
    <p:sldId id="260" r:id="rId8"/>
    <p:sldId id="264" r:id="rId9"/>
    <p:sldId id="270" r:id="rId10"/>
    <p:sldId id="267" r:id="rId11"/>
    <p:sldId id="266" r:id="rId12"/>
    <p:sldId id="265" r:id="rId13"/>
    <p:sldId id="261" r:id="rId14"/>
    <p:sldId id="262" r:id="rId15"/>
    <p:sldId id="263"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Merriweather" panose="020B0604020202020204" charset="0"/>
      <p:regular r:id="rId22"/>
      <p:bold r:id="rId23"/>
    </p:embeddedFont>
  </p:embeddedFontLst>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B661F4-4E5A-4A68-B2B9-9B5A9E805292}">
          <p14:sldIdLst>
            <p14:sldId id="268"/>
            <p14:sldId id="269"/>
            <p14:sldId id="256"/>
            <p14:sldId id="257"/>
            <p14:sldId id="258"/>
            <p14:sldId id="259"/>
          </p14:sldIdLst>
        </p14:section>
        <p14:section name="Untitled Section" id="{597C420B-B388-4B84-8EFE-218EF7E159EE}">
          <p14:sldIdLst>
            <p14:sldId id="260"/>
            <p14:sldId id="264"/>
            <p14:sldId id="270"/>
            <p14:sldId id="267"/>
            <p14:sldId id="266"/>
            <p14:sldId id="265"/>
            <p14:sldId id="261"/>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04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15706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76629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33740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017658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615708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279228"/>
            <a:ext cx="14788055" cy="1323439"/>
          </a:xfrm>
          <a:prstGeom prst="rect">
            <a:avLst/>
          </a:prstGeom>
          <a:noFill/>
        </p:spPr>
        <p:txBody>
          <a:bodyPr wrap="square" rtlCol="0">
            <a:spAutoFit/>
          </a:bodyPr>
          <a:lstStyle/>
          <a:p>
            <a:pPr algn="ctr"/>
            <a:r>
              <a:rPr lang="en-US" sz="8000" b="1" dirty="0" smtClean="0">
                <a:solidFill>
                  <a:schemeClr val="bg1">
                    <a:lumMod val="95000"/>
                  </a:schemeClr>
                </a:solidFill>
              </a:rPr>
              <a:t>Retail Price Optimization</a:t>
            </a:r>
            <a:endParaRPr lang="en-US" sz="8000" b="1" dirty="0">
              <a:solidFill>
                <a:schemeClr val="bg1">
                  <a:lumMod val="95000"/>
                </a:schemeClr>
              </a:solidFill>
            </a:endParaRPr>
          </a:p>
        </p:txBody>
      </p:sp>
    </p:spTree>
    <p:extLst>
      <p:ext uri="{BB962C8B-B14F-4D97-AF65-F5344CB8AC3E}">
        <p14:creationId xmlns:p14="http://schemas.microsoft.com/office/powerpoint/2010/main" val="1484844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260038"/>
            <a:ext cx="6170771" cy="771287"/>
          </a:xfrm>
          <a:prstGeom prst="rect">
            <a:avLst/>
          </a:prstGeom>
          <a:noFill/>
          <a:ln/>
        </p:spPr>
        <p:txBody>
          <a:bodyPr wrap="none" lIns="0" tIns="0" rIns="0" bIns="0" rtlCol="0" anchor="t"/>
          <a:lstStyle/>
          <a:p>
            <a:pPr marL="0" indent="0" algn="l">
              <a:lnSpc>
                <a:spcPts val="2700"/>
              </a:lnSpc>
              <a:buNone/>
            </a:pPr>
            <a:r>
              <a:rPr lang="en-US" sz="4400" dirty="0">
                <a:solidFill>
                  <a:srgbClr val="E2E6E9"/>
                </a:solidFill>
                <a:latin typeface="Merriweather" pitchFamily="34" charset="0"/>
                <a:ea typeface="Merriweather" pitchFamily="34" charset="-122"/>
                <a:cs typeface="Merriweather" pitchFamily="34" charset="-120"/>
              </a:rPr>
              <a:t>Value-Based Pricing</a:t>
            </a:r>
            <a:endParaRPr lang="en-US" sz="4400" dirty="0"/>
          </a:p>
        </p:txBody>
      </p:sp>
      <p:sp>
        <p:nvSpPr>
          <p:cNvPr id="3" name="Text 1"/>
          <p:cNvSpPr/>
          <p:nvPr/>
        </p:nvSpPr>
        <p:spPr>
          <a:xfrm>
            <a:off x="976687" y="1920803"/>
            <a:ext cx="1348824" cy="301920"/>
          </a:xfrm>
          <a:prstGeom prst="rect">
            <a:avLst/>
          </a:prstGeom>
          <a:noFill/>
          <a:ln/>
        </p:spPr>
        <p:txBody>
          <a:bodyPr wrap="none" lIns="0" tIns="0" rIns="0" bIns="0" rtlCol="0" anchor="t"/>
          <a:lstStyle/>
          <a:p>
            <a:pPr>
              <a:lnSpc>
                <a:spcPct val="107000"/>
              </a:lnSpc>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Sales Volume:</a:t>
            </a:r>
            <a:endParaRPr lang="en-US"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 2"/>
          <p:cNvSpPr/>
          <p:nvPr/>
        </p:nvSpPr>
        <p:spPr>
          <a:xfrm>
            <a:off x="770948" y="2489125"/>
            <a:ext cx="6452812" cy="2072900"/>
          </a:xfrm>
          <a:prstGeom prst="rect">
            <a:avLst/>
          </a:prstGeom>
          <a:noFill/>
          <a:ln/>
        </p:spPr>
        <p:txBody>
          <a:bodyPr wrap="square" lIns="0" tIns="0" rIns="0" bIns="0" rtlCol="0" anchor="t"/>
          <a:lstStyle/>
          <a:p>
            <a:pPr>
              <a:lnSpc>
                <a:spcPts val="3100"/>
              </a:lnSpc>
            </a:pPr>
            <a:r>
              <a:rPr lang="en-US"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Price vs. Market Share Analysis</a:t>
            </a:r>
          </a:p>
          <a:p>
            <a:pPr>
              <a:lnSpc>
                <a:spcPts val="3100"/>
              </a:lnSpc>
            </a:pPr>
            <a:r>
              <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Unite price  vs. market share: The graph shows a general inverse relationship between lagging price and market share. This suggests that lowering prices generally leads to an increase in market share. However, there are some exceptions that may require deeper</a:t>
            </a:r>
            <a:endParaRPr lang="en-US" sz="1900" dirty="0"/>
          </a:p>
        </p:txBody>
      </p:sp>
      <p:sp>
        <p:nvSpPr>
          <p:cNvPr id="6" name="Text 4"/>
          <p:cNvSpPr/>
          <p:nvPr/>
        </p:nvSpPr>
        <p:spPr>
          <a:xfrm>
            <a:off x="5365730" y="2982780"/>
            <a:ext cx="3898940" cy="1579245"/>
          </a:xfrm>
          <a:prstGeom prst="rect">
            <a:avLst/>
          </a:prstGeom>
          <a:noFill/>
          <a:ln/>
        </p:spPr>
        <p:txBody>
          <a:bodyPr wrap="square" lIns="0" tIns="0" rIns="0" bIns="0" rtlCol="0" anchor="t"/>
          <a:lstStyle/>
          <a:p>
            <a:pPr marL="742950" lvl="1" indent="-285750">
              <a:lnSpc>
                <a:spcPct val="107000"/>
              </a:lnSpc>
              <a:spcAft>
                <a:spcPts val="800"/>
              </a:spcAft>
              <a:buSzPts val="1000"/>
              <a:buFont typeface="Courier New" panose="02070309020205020404" pitchFamily="49" charset="0"/>
              <a:buChar char="o"/>
              <a:tabLst>
                <a:tab pos="914400" algn="l"/>
              </a:tabLst>
            </a:pPr>
            <a:endPar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8"/>
          <p:cNvSpPr/>
          <p:nvPr/>
        </p:nvSpPr>
        <p:spPr>
          <a:xfrm>
            <a:off x="9882664" y="6352699"/>
            <a:ext cx="3898940" cy="394811"/>
          </a:xfrm>
          <a:prstGeom prst="rect">
            <a:avLst/>
          </a:prstGeom>
          <a:noFill/>
          <a:ln/>
        </p:spPr>
        <p:txBody>
          <a:bodyPr wrap="none" lIns="0" tIns="0" rIns="0" bIns="0" rtlCol="0" anchor="t"/>
          <a:lstStyle/>
          <a:p>
            <a:pPr marL="0" indent="0">
              <a:lnSpc>
                <a:spcPts val="3100"/>
              </a:lnSpc>
              <a:buNone/>
            </a:pPr>
            <a:endParaRPr lang="en-US" sz="1900" dirty="0"/>
          </a:p>
        </p:txBody>
      </p:sp>
      <p:sp>
        <p:nvSpPr>
          <p:cNvPr id="18" name="TextBox 17">
            <a:extLst>
              <a:ext uri="{FF2B5EF4-FFF2-40B4-BE49-F238E27FC236}">
                <a16:creationId xmlns:a16="http://schemas.microsoft.com/office/drawing/2014/main" id="{D872B03A-9838-9E71-B0CF-2B7B438B292A}"/>
              </a:ext>
            </a:extLst>
          </p:cNvPr>
          <p:cNvSpPr txBox="1"/>
          <p:nvPr/>
        </p:nvSpPr>
        <p:spPr>
          <a:xfrm>
            <a:off x="8543112" y="2417736"/>
            <a:ext cx="6087288" cy="1914242"/>
          </a:xfrm>
          <a:prstGeom prst="rect">
            <a:avLst/>
          </a:prstGeom>
          <a:noFill/>
        </p:spPr>
        <p:txBody>
          <a:bodyPr wrap="square">
            <a:spAutoFit/>
          </a:bodyPr>
          <a:lstStyle/>
          <a:p>
            <a:r>
              <a:rPr lang="en-US" b="1" kern="100" dirty="0">
                <a:solidFill>
                  <a:schemeClr val="bg1"/>
                </a:solidFill>
                <a:latin typeface="Calibri" panose="020F0502020204030204" pitchFamily="34" charset="0"/>
                <a:ea typeface="Calibri" panose="020F0502020204030204" pitchFamily="34" charset="0"/>
                <a:cs typeface="Arial" panose="020B0604020202020204" pitchFamily="34" charset="0"/>
              </a:rPr>
              <a:t>Unit Price by Product Category:</a:t>
            </a:r>
          </a:p>
          <a:p>
            <a:pPr>
              <a:lnSpc>
                <a:spcPts val="3100"/>
              </a:lnSpc>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 horizontal bar chart representing the unit prices for different product categories. Watches &amp; gifts has the highest unit price at $164.88, followed by health &amp; beauty at $132.31.The lowest prices are in consoles &amp; games ($27.03) and furniture decor ($60.15).</a:t>
            </a:r>
          </a:p>
        </p:txBody>
      </p:sp>
      <p:pic>
        <p:nvPicPr>
          <p:cNvPr id="8" name="Picture 7">
            <a:extLst>
              <a:ext uri="{FF2B5EF4-FFF2-40B4-BE49-F238E27FC236}">
                <a16:creationId xmlns:a16="http://schemas.microsoft.com/office/drawing/2014/main" id="{8B91861D-CE2B-9E0A-8238-7FF0CC54A163}"/>
              </a:ext>
            </a:extLst>
          </p:cNvPr>
          <p:cNvPicPr>
            <a:picLocks noChangeAspect="1"/>
          </p:cNvPicPr>
          <p:nvPr/>
        </p:nvPicPr>
        <p:blipFill>
          <a:blip r:embed="rId3"/>
          <a:stretch>
            <a:fillRect/>
          </a:stretch>
        </p:blipFill>
        <p:spPr>
          <a:xfrm>
            <a:off x="677432" y="4893711"/>
            <a:ext cx="6842204" cy="18537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A0A72DBC-E5D9-F950-DC1D-3C56ECAA3B37}"/>
              </a:ext>
            </a:extLst>
          </p:cNvPr>
          <p:cNvPicPr>
            <a:picLocks noChangeAspect="1"/>
          </p:cNvPicPr>
          <p:nvPr/>
        </p:nvPicPr>
        <p:blipFill>
          <a:blip r:embed="rId4"/>
          <a:stretch>
            <a:fillRect/>
          </a:stretch>
        </p:blipFill>
        <p:spPr>
          <a:xfrm>
            <a:off x="9773039" y="4735718"/>
            <a:ext cx="3627434" cy="19127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30835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058322"/>
            <a:ext cx="6170771" cy="771287"/>
          </a:xfrm>
          <a:prstGeom prst="rect">
            <a:avLst/>
          </a:prstGeom>
          <a:noFill/>
          <a:ln/>
        </p:spPr>
        <p:txBody>
          <a:bodyPr wrap="none" lIns="0" tIns="0" rIns="0" bIns="0" rtlCol="0" anchor="t"/>
          <a:lstStyle/>
          <a:p>
            <a:pPr marL="0" indent="0">
              <a:lnSpc>
                <a:spcPts val="6050"/>
              </a:lnSpc>
              <a:buNone/>
            </a:pPr>
            <a:r>
              <a:rPr lang="en-US" sz="4400" dirty="0">
                <a:solidFill>
                  <a:srgbClr val="F5F0F0"/>
                </a:solidFill>
                <a:latin typeface="Merriweather" pitchFamily="34" charset="0"/>
                <a:ea typeface="Merriweather" pitchFamily="34" charset="-122"/>
                <a:cs typeface="Merriweather" pitchFamily="34" charset="-120"/>
              </a:rPr>
              <a:t>Competitive Pricing</a:t>
            </a:r>
          </a:p>
        </p:txBody>
      </p:sp>
      <p:sp>
        <p:nvSpPr>
          <p:cNvPr id="3" name="Text 1"/>
          <p:cNvSpPr/>
          <p:nvPr/>
        </p:nvSpPr>
        <p:spPr>
          <a:xfrm>
            <a:off x="976687" y="1920803"/>
            <a:ext cx="1348824" cy="301920"/>
          </a:xfrm>
          <a:prstGeom prst="rect">
            <a:avLst/>
          </a:prstGeom>
          <a:noFill/>
          <a:ln/>
        </p:spPr>
        <p:txBody>
          <a:bodyPr wrap="none" lIns="0" tIns="0" rIns="0" bIns="0" rtlCol="0" anchor="t"/>
          <a:lstStyle/>
          <a:p>
            <a:pPr>
              <a:lnSpc>
                <a:spcPct val="107000"/>
              </a:lnSpc>
              <a:spcAft>
                <a:spcPts val="800"/>
              </a:spcAft>
            </a:pPr>
            <a:endParaRPr lang="en-US"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 2"/>
          <p:cNvSpPr/>
          <p:nvPr/>
        </p:nvSpPr>
        <p:spPr>
          <a:xfrm>
            <a:off x="1319722" y="2332252"/>
            <a:ext cx="4541851" cy="1579245"/>
          </a:xfrm>
          <a:prstGeom prst="rect">
            <a:avLst/>
          </a:prstGeom>
          <a:noFill/>
          <a:ln/>
        </p:spPr>
        <p:txBody>
          <a:bodyPr wrap="square" lIns="0" tIns="0" rIns="0" bIns="0" rtlCol="0" anchor="t"/>
          <a:lstStyle/>
          <a:p>
            <a:pPr>
              <a:lnSpc>
                <a:spcPts val="3100"/>
              </a:lnSpc>
            </a:pPr>
            <a:r>
              <a:rPr lang="en-US"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Price Comparison to Competitors:</a:t>
            </a:r>
          </a:p>
          <a:p>
            <a:pPr marL="742950" lvl="1" indent="-285750">
              <a:lnSpc>
                <a:spcPct val="107000"/>
              </a:lnSpc>
              <a:spcAft>
                <a:spcPts val="800"/>
              </a:spcAft>
              <a:buSzPts val="1000"/>
              <a:buFont typeface="Courier New" panose="02070309020205020404" pitchFamily="49" charset="0"/>
              <a:buChar char="o"/>
              <a:tabLst>
                <a:tab pos="914400" algn="l"/>
              </a:tabLst>
            </a:pPr>
            <a:r>
              <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have identified some categories (e.g., perfumes) where our prices are significantly different from competitors, with some categories showing a price difference as high as $29.66.</a:t>
            </a:r>
            <a:endParaRPr lang="en-US" sz="1900" dirty="0"/>
          </a:p>
        </p:txBody>
      </p:sp>
      <p:sp>
        <p:nvSpPr>
          <p:cNvPr id="5" name="Text 3"/>
          <p:cNvSpPr/>
          <p:nvPr/>
        </p:nvSpPr>
        <p:spPr>
          <a:xfrm>
            <a:off x="8933395" y="2479380"/>
            <a:ext cx="3085386" cy="385524"/>
          </a:xfrm>
          <a:prstGeom prst="rect">
            <a:avLst/>
          </a:prstGeom>
          <a:noFill/>
          <a:ln/>
        </p:spPr>
        <p:txBody>
          <a:bodyPr wrap="none" lIns="0" tIns="0" rIns="0" bIns="0" rtlCol="0" anchor="t"/>
          <a:lstStyle/>
          <a:p>
            <a:pPr lvl="0">
              <a:lnSpc>
                <a:spcPct val="107000"/>
              </a:lnSpc>
              <a:spcAft>
                <a:spcPts val="800"/>
              </a:spcAft>
              <a:tabLst>
                <a:tab pos="457200" algn="l"/>
              </a:tabLst>
            </a:pPr>
            <a:r>
              <a:rPr lang="en-US" b="1" kern="100" dirty="0">
                <a:solidFill>
                  <a:schemeClr val="bg1"/>
                </a:solidFill>
                <a:latin typeface="Calibri" panose="020F0502020204030204" pitchFamily="34" charset="0"/>
                <a:ea typeface="Calibri" panose="020F0502020204030204" pitchFamily="34" charset="0"/>
                <a:cs typeface="Arial" panose="020B0604020202020204" pitchFamily="34" charset="0"/>
              </a:rPr>
              <a:t>Delivery Cost Comparison:</a:t>
            </a:r>
          </a:p>
        </p:txBody>
      </p:sp>
      <p:sp>
        <p:nvSpPr>
          <p:cNvPr id="6" name="Text 4"/>
          <p:cNvSpPr/>
          <p:nvPr/>
        </p:nvSpPr>
        <p:spPr>
          <a:xfrm>
            <a:off x="8214420" y="3029556"/>
            <a:ext cx="4869401" cy="1579245"/>
          </a:xfrm>
          <a:prstGeom prst="rect">
            <a:avLst/>
          </a:prstGeom>
          <a:noFill/>
          <a:ln/>
        </p:spPr>
        <p:txBody>
          <a:bodyPr wrap="square" lIns="0" tIns="0" rIns="0" bIns="0" rtlCol="0" anchor="t"/>
          <a:lstStyle/>
          <a:p>
            <a:pPr marL="742950" lvl="1" indent="-285750">
              <a:lnSpc>
                <a:spcPct val="107000"/>
              </a:lnSpc>
              <a:spcAft>
                <a:spcPts val="800"/>
              </a:spcAft>
              <a:buSzPts val="1000"/>
              <a:buFont typeface="Courier New" panose="02070309020205020404" pitchFamily="49" charset="0"/>
              <a:buChar char="o"/>
              <a:tabLst>
                <a:tab pos="914400" algn="l"/>
              </a:tabLst>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Delivery costs show variations across categories. For example, differences in delivery costs are more prominent in garden tools and computer accessories  categories.</a:t>
            </a:r>
          </a:p>
        </p:txBody>
      </p:sp>
      <p:sp>
        <p:nvSpPr>
          <p:cNvPr id="10" name="Text 8"/>
          <p:cNvSpPr/>
          <p:nvPr/>
        </p:nvSpPr>
        <p:spPr>
          <a:xfrm>
            <a:off x="9882664" y="6352699"/>
            <a:ext cx="3898940" cy="394811"/>
          </a:xfrm>
          <a:prstGeom prst="rect">
            <a:avLst/>
          </a:prstGeom>
          <a:noFill/>
          <a:ln/>
        </p:spPr>
        <p:txBody>
          <a:bodyPr wrap="none" lIns="0" tIns="0" rIns="0" bIns="0" rtlCol="0" anchor="t"/>
          <a:lstStyle/>
          <a:p>
            <a:pPr marL="0" indent="0">
              <a:lnSpc>
                <a:spcPts val="3100"/>
              </a:lnSpc>
              <a:buNone/>
            </a:pPr>
            <a:endParaRPr lang="en-US" sz="1900" dirty="0"/>
          </a:p>
        </p:txBody>
      </p:sp>
      <p:sp>
        <p:nvSpPr>
          <p:cNvPr id="18" name="TextBox 17">
            <a:extLst>
              <a:ext uri="{FF2B5EF4-FFF2-40B4-BE49-F238E27FC236}">
                <a16:creationId xmlns:a16="http://schemas.microsoft.com/office/drawing/2014/main" id="{D872B03A-9838-9E71-B0CF-2B7B438B292A}"/>
              </a:ext>
            </a:extLst>
          </p:cNvPr>
          <p:cNvSpPr txBox="1"/>
          <p:nvPr/>
        </p:nvSpPr>
        <p:spPr>
          <a:xfrm>
            <a:off x="10088548" y="2610578"/>
            <a:ext cx="4541852" cy="369332"/>
          </a:xfrm>
          <a:prstGeom prst="rect">
            <a:avLst/>
          </a:prstGeom>
          <a:noFill/>
        </p:spPr>
        <p:txBody>
          <a:bodyPr wrap="square">
            <a:spAutoFit/>
          </a:bodyPr>
          <a:lstStyle/>
          <a:p>
            <a:r>
              <a:rPr lang="en-US" dirty="0">
                <a:solidFill>
                  <a:schemeClr val="bg1"/>
                </a:solidFill>
              </a:rPr>
              <a:t>  </a:t>
            </a:r>
            <a:endPar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2E01DEE-4824-523D-B552-D11241F2EE11}"/>
              </a:ext>
            </a:extLst>
          </p:cNvPr>
          <p:cNvPicPr>
            <a:picLocks noChangeAspect="1"/>
          </p:cNvPicPr>
          <p:nvPr/>
        </p:nvPicPr>
        <p:blipFill>
          <a:blip r:embed="rId3"/>
          <a:stretch>
            <a:fillRect/>
          </a:stretch>
        </p:blipFill>
        <p:spPr>
          <a:xfrm>
            <a:off x="1204020" y="4447822"/>
            <a:ext cx="5371632" cy="32699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6216A223-7D8B-7636-7658-92C96C15605F}"/>
              </a:ext>
            </a:extLst>
          </p:cNvPr>
          <p:cNvPicPr>
            <a:picLocks noChangeAspect="1"/>
          </p:cNvPicPr>
          <p:nvPr/>
        </p:nvPicPr>
        <p:blipFill>
          <a:blip r:embed="rId4"/>
          <a:srcRect t="-37" r="3614" b="37"/>
          <a:stretch/>
        </p:blipFill>
        <p:spPr>
          <a:xfrm>
            <a:off x="7908037" y="4446622"/>
            <a:ext cx="6076768" cy="3202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01157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8020" y="1013503"/>
            <a:ext cx="6170771" cy="771287"/>
          </a:xfrm>
          <a:prstGeom prst="rect">
            <a:avLst/>
          </a:prstGeom>
          <a:noFill/>
          <a:ln/>
        </p:spPr>
        <p:txBody>
          <a:bodyPr wrap="none" lIns="0" tIns="0" rIns="0" bIns="0" rtlCol="0" anchor="t"/>
          <a:lstStyle/>
          <a:p>
            <a:pPr marL="0" indent="0" algn="l">
              <a:lnSpc>
                <a:spcPts val="2700"/>
              </a:lnSpc>
              <a:buNone/>
            </a:pPr>
            <a:r>
              <a:rPr lang="en-US" sz="5400" dirty="0">
                <a:solidFill>
                  <a:srgbClr val="E2E6E9"/>
                </a:solidFill>
                <a:latin typeface="Merriweather" pitchFamily="34" charset="0"/>
                <a:ea typeface="Merriweather" pitchFamily="34" charset="-122"/>
                <a:cs typeface="Merriweather" pitchFamily="34" charset="-120"/>
              </a:rPr>
              <a:t>Dynamic Pricing</a:t>
            </a:r>
            <a:endParaRPr lang="en-US" sz="5400" dirty="0"/>
          </a:p>
        </p:txBody>
      </p:sp>
      <p:sp>
        <p:nvSpPr>
          <p:cNvPr id="3" name="Text 1"/>
          <p:cNvSpPr/>
          <p:nvPr/>
        </p:nvSpPr>
        <p:spPr>
          <a:xfrm>
            <a:off x="638020" y="2191139"/>
            <a:ext cx="3504129" cy="1133453"/>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Months with Highest</a:t>
            </a:r>
          </a:p>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 and Lowest Sales:</a:t>
            </a:r>
            <a:endParaRPr lang="en-US" sz="2400" dirty="0"/>
          </a:p>
        </p:txBody>
      </p:sp>
      <p:sp>
        <p:nvSpPr>
          <p:cNvPr id="4" name="Text 2"/>
          <p:cNvSpPr/>
          <p:nvPr/>
        </p:nvSpPr>
        <p:spPr>
          <a:xfrm>
            <a:off x="638020" y="3051343"/>
            <a:ext cx="4421660" cy="1579245"/>
          </a:xfrm>
          <a:prstGeom prst="rect">
            <a:avLst/>
          </a:prstGeom>
          <a:noFill/>
          <a:ln/>
        </p:spPr>
        <p:txBody>
          <a:bodyPr wrap="square" lIns="0" tIns="0" rIns="0" bIns="0" rtlCol="0" anchor="t"/>
          <a:lstStyle/>
          <a:p>
            <a:pPr marL="0" indent="0">
              <a:lnSpc>
                <a:spcPts val="3100"/>
              </a:lnSpc>
              <a:buNone/>
            </a:pPr>
            <a:r>
              <a:rPr lang="en-US" sz="1600" dirty="0">
                <a:solidFill>
                  <a:srgbClr val="E2E6E9"/>
                </a:solidFill>
                <a:latin typeface="Merriweather" pitchFamily="34" charset="0"/>
                <a:ea typeface="Merriweather" pitchFamily="34" charset="-122"/>
                <a:cs typeface="Merriweather" pitchFamily="34" charset="-120"/>
              </a:rPr>
              <a:t>Highest sales: in November with $87k in  2017 , peaking in May with $91k in 2018.</a:t>
            </a:r>
          </a:p>
          <a:p>
            <a:pPr marL="0" indent="0">
              <a:lnSpc>
                <a:spcPts val="3100"/>
              </a:lnSpc>
              <a:buNone/>
            </a:pPr>
            <a:r>
              <a:rPr lang="en-US" sz="1600" dirty="0">
                <a:solidFill>
                  <a:srgbClr val="E2E6E9"/>
                </a:solidFill>
                <a:latin typeface="Merriweather" pitchFamily="34" charset="0"/>
                <a:ea typeface="Merriweather" pitchFamily="34" charset="-122"/>
                <a:cs typeface="Merriweather" pitchFamily="34" charset="-120"/>
              </a:rPr>
              <a:t>Lowest sales: Typically observed in January and February ($3k to $4k range) in 2017 </a:t>
            </a:r>
            <a:endParaRPr lang="en-US" sz="1600" dirty="0"/>
          </a:p>
        </p:txBody>
      </p:sp>
      <p:sp>
        <p:nvSpPr>
          <p:cNvPr id="5" name="Text 3"/>
          <p:cNvSpPr/>
          <p:nvPr/>
        </p:nvSpPr>
        <p:spPr>
          <a:xfrm>
            <a:off x="5266098" y="2191139"/>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Weekday vs. </a:t>
            </a:r>
          </a:p>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Weekend Impact:</a:t>
            </a:r>
            <a:endParaRPr lang="en-US" sz="2400" dirty="0"/>
          </a:p>
        </p:txBody>
      </p:sp>
      <p:sp>
        <p:nvSpPr>
          <p:cNvPr id="6" name="Text 4"/>
          <p:cNvSpPr/>
          <p:nvPr/>
        </p:nvSpPr>
        <p:spPr>
          <a:xfrm>
            <a:off x="5260342" y="3051343"/>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Weekends account for around 12.26% of sales, while weekdays take the rest, showing a steady contribution to overall sales.</a:t>
            </a:r>
            <a:endParaRPr lang="en-US" sz="1900" dirty="0"/>
          </a:p>
        </p:txBody>
      </p:sp>
      <p:sp>
        <p:nvSpPr>
          <p:cNvPr id="7" name="Text 5"/>
          <p:cNvSpPr/>
          <p:nvPr/>
        </p:nvSpPr>
        <p:spPr>
          <a:xfrm>
            <a:off x="10180261" y="2208879"/>
            <a:ext cx="3303746" cy="385524"/>
          </a:xfrm>
          <a:prstGeom prst="rect">
            <a:avLst/>
          </a:prstGeom>
          <a:noFill/>
          <a:ln/>
        </p:spPr>
        <p:txBody>
          <a:bodyPr wrap="none" lIns="0" tIns="0" rIns="0" bIns="0" rtlCol="0" anchor="t"/>
          <a:lstStyle/>
          <a:p>
            <a:pPr marL="0" indent="0">
              <a:lnSpc>
                <a:spcPts val="3000"/>
              </a:lnSpc>
              <a:buNone/>
            </a:pPr>
            <a:r>
              <a:rPr lang="en-US" sz="2400" b="1" dirty="0">
                <a:solidFill>
                  <a:srgbClr val="F5F0F0"/>
                </a:solidFill>
                <a:latin typeface="Merriweather" pitchFamily="34" charset="0"/>
                <a:ea typeface="Merriweather" pitchFamily="34" charset="-122"/>
                <a:cs typeface="Merriweather" pitchFamily="34" charset="-120"/>
              </a:rPr>
              <a:t>Holiday Sales:</a:t>
            </a:r>
            <a:endParaRPr lang="en-US" sz="2400" dirty="0"/>
          </a:p>
        </p:txBody>
      </p:sp>
      <p:sp>
        <p:nvSpPr>
          <p:cNvPr id="8" name="Text 6"/>
          <p:cNvSpPr/>
          <p:nvPr/>
        </p:nvSpPr>
        <p:spPr>
          <a:xfrm>
            <a:off x="9989344" y="2999215"/>
            <a:ext cx="4421660" cy="982949"/>
          </a:xfrm>
          <a:prstGeom prst="rect">
            <a:avLst/>
          </a:prstGeom>
          <a:noFill/>
          <a:ln/>
        </p:spPr>
        <p:txBody>
          <a:bodyPr wrap="square" lIns="0" tIns="0" rIns="0" bIns="0" rtlCol="0" anchor="t"/>
          <a:lstStyle/>
          <a:p>
            <a:pPr algn="l">
              <a:lnSpc>
                <a:spcPts val="3100"/>
              </a:lnSpc>
              <a:buSzPct val="100000"/>
            </a:pPr>
            <a:r>
              <a:rPr lang="en-US" sz="1900" dirty="0">
                <a:solidFill>
                  <a:srgbClr val="E2E6E9"/>
                </a:solidFill>
                <a:latin typeface="Merriweather" pitchFamily="34" charset="0"/>
                <a:ea typeface="Merriweather" pitchFamily="34" charset="-122"/>
                <a:cs typeface="Merriweather" pitchFamily="34" charset="-120"/>
              </a:rPr>
              <a:t>Significant sales spikes are observed during holidays, with health &amp; beauty, watches gifts and gardens tools benefitting the most. </a:t>
            </a:r>
            <a:endParaRPr lang="en-US" sz="1900" dirty="0"/>
          </a:p>
        </p:txBody>
      </p:sp>
      <p:sp>
        <p:nvSpPr>
          <p:cNvPr id="10" name="Text 8"/>
          <p:cNvSpPr/>
          <p:nvPr/>
        </p:nvSpPr>
        <p:spPr>
          <a:xfrm>
            <a:off x="9882664" y="6352699"/>
            <a:ext cx="3898940" cy="394811"/>
          </a:xfrm>
          <a:prstGeom prst="rect">
            <a:avLst/>
          </a:prstGeom>
          <a:noFill/>
          <a:ln/>
        </p:spPr>
        <p:txBody>
          <a:bodyPr wrap="none" lIns="0" tIns="0" rIns="0" bIns="0" rtlCol="0" anchor="t"/>
          <a:lstStyle/>
          <a:p>
            <a:pPr marL="0" indent="0">
              <a:lnSpc>
                <a:spcPts val="3100"/>
              </a:lnSpc>
              <a:buNone/>
            </a:pPr>
            <a:endParaRPr lang="en-US" sz="1900" dirty="0"/>
          </a:p>
        </p:txBody>
      </p:sp>
      <p:pic>
        <p:nvPicPr>
          <p:cNvPr id="12" name="Picture 11">
            <a:extLst>
              <a:ext uri="{FF2B5EF4-FFF2-40B4-BE49-F238E27FC236}">
                <a16:creationId xmlns:a16="http://schemas.microsoft.com/office/drawing/2014/main" id="{7AD883B0-6722-AE8A-1B76-470D2BEFCC21}"/>
              </a:ext>
            </a:extLst>
          </p:cNvPr>
          <p:cNvPicPr>
            <a:picLocks noChangeAspect="1"/>
          </p:cNvPicPr>
          <p:nvPr/>
        </p:nvPicPr>
        <p:blipFill>
          <a:blip r:embed="rId3"/>
          <a:stretch>
            <a:fillRect/>
          </a:stretch>
        </p:blipFill>
        <p:spPr>
          <a:xfrm>
            <a:off x="638022" y="4779883"/>
            <a:ext cx="3504127" cy="29152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3666B95B-9E0F-50EF-F609-C42F8CC5E6A0}"/>
              </a:ext>
            </a:extLst>
          </p:cNvPr>
          <p:cNvPicPr>
            <a:picLocks noChangeAspect="1"/>
          </p:cNvPicPr>
          <p:nvPr/>
        </p:nvPicPr>
        <p:blipFill>
          <a:blip r:embed="rId4"/>
          <a:stretch>
            <a:fillRect/>
          </a:stretch>
        </p:blipFill>
        <p:spPr>
          <a:xfrm>
            <a:off x="5106671" y="4756587"/>
            <a:ext cx="4417058" cy="29152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3E604D5E-2C46-029E-5BFF-6BD335BFC81C}"/>
              </a:ext>
            </a:extLst>
          </p:cNvPr>
          <p:cNvPicPr>
            <a:picLocks noChangeAspect="1"/>
          </p:cNvPicPr>
          <p:nvPr/>
        </p:nvPicPr>
        <p:blipFill>
          <a:blip r:embed="rId5"/>
          <a:stretch>
            <a:fillRect/>
          </a:stretch>
        </p:blipFill>
        <p:spPr>
          <a:xfrm>
            <a:off x="9989344" y="4733293"/>
            <a:ext cx="4417058" cy="29618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6638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62305" y="647938"/>
            <a:ext cx="6958727" cy="514112"/>
          </a:xfrm>
          <a:prstGeom prst="rect">
            <a:avLst/>
          </a:prstGeom>
          <a:noFill/>
          <a:ln/>
        </p:spPr>
        <p:txBody>
          <a:bodyPr wrap="none" lIns="0" tIns="0" rIns="0" bIns="0" rtlCol="0" anchor="t"/>
          <a:lstStyle/>
          <a:p>
            <a:pPr marL="0" indent="0">
              <a:lnSpc>
                <a:spcPts val="4000"/>
              </a:lnSpc>
              <a:buNone/>
            </a:pPr>
            <a:r>
              <a:rPr lang="en-US" sz="3200" dirty="0">
                <a:solidFill>
                  <a:srgbClr val="F5F0F0"/>
                </a:solidFill>
                <a:latin typeface="Merriweather" pitchFamily="34" charset="0"/>
                <a:ea typeface="Merriweather" pitchFamily="34" charset="-122"/>
                <a:cs typeface="Merriweather" pitchFamily="34" charset="-120"/>
              </a:rPr>
              <a:t>Key Findings &amp; Recommendations</a:t>
            </a:r>
            <a:endParaRPr lang="en-US" sz="3200" dirty="0"/>
          </a:p>
        </p:txBody>
      </p:sp>
      <p:sp>
        <p:nvSpPr>
          <p:cNvPr id="4" name="Shape 1"/>
          <p:cNvSpPr/>
          <p:nvPr/>
        </p:nvSpPr>
        <p:spPr>
          <a:xfrm>
            <a:off x="6062305" y="1408867"/>
            <a:ext cx="3913823" cy="1489948"/>
          </a:xfrm>
          <a:prstGeom prst="roundRect">
            <a:avLst>
              <a:gd name="adj" fmla="val 4639"/>
            </a:avLst>
          </a:prstGeom>
          <a:solidFill>
            <a:srgbClr val="003180"/>
          </a:solidFill>
          <a:ln w="7620">
            <a:solidFill>
              <a:srgbClr val="194A99"/>
            </a:solidFill>
            <a:prstDash val="solid"/>
          </a:ln>
        </p:spPr>
      </p:sp>
      <p:sp>
        <p:nvSpPr>
          <p:cNvPr id="5" name="Text 2"/>
          <p:cNvSpPr/>
          <p:nvPr/>
        </p:nvSpPr>
        <p:spPr>
          <a:xfrm>
            <a:off x="6234470" y="1581031"/>
            <a:ext cx="2056924" cy="257175"/>
          </a:xfrm>
          <a:prstGeom prst="rect">
            <a:avLst/>
          </a:prstGeom>
          <a:noFill/>
          <a:ln/>
        </p:spPr>
        <p:txBody>
          <a:bodyPr wrap="none" lIns="0" tIns="0" rIns="0" bIns="0" rtlCol="0" anchor="t"/>
          <a:lstStyle/>
          <a:p>
            <a:pPr marL="0" indent="0">
              <a:lnSpc>
                <a:spcPts val="2000"/>
              </a:lnSpc>
              <a:buNone/>
            </a:pPr>
            <a:r>
              <a:rPr lang="en-US" sz="1600" dirty="0">
                <a:solidFill>
                  <a:srgbClr val="E2E6E9"/>
                </a:solidFill>
                <a:latin typeface="Merriweather" pitchFamily="34" charset="0"/>
                <a:ea typeface="Merriweather" pitchFamily="34" charset="-122"/>
                <a:cs typeface="Merriweather" pitchFamily="34" charset="-120"/>
              </a:rPr>
              <a:t>Price Sensitivity</a:t>
            </a:r>
            <a:endParaRPr lang="en-US" sz="1600" dirty="0"/>
          </a:p>
        </p:txBody>
      </p:sp>
      <p:sp>
        <p:nvSpPr>
          <p:cNvPr id="6" name="Text 3"/>
          <p:cNvSpPr/>
          <p:nvPr/>
        </p:nvSpPr>
        <p:spPr>
          <a:xfrm>
            <a:off x="6234470" y="1936909"/>
            <a:ext cx="3569494" cy="789742"/>
          </a:xfrm>
          <a:prstGeom prst="rect">
            <a:avLst/>
          </a:prstGeom>
          <a:noFill/>
          <a:ln/>
        </p:spPr>
        <p:txBody>
          <a:bodyPr wrap="square" lIns="0" tIns="0" rIns="0" bIns="0" rtlCol="0" anchor="t"/>
          <a:lstStyle/>
          <a:p>
            <a:pPr marL="0" indent="0">
              <a:lnSpc>
                <a:spcPts val="2050"/>
              </a:lnSpc>
              <a:buNone/>
            </a:pPr>
            <a:r>
              <a:rPr lang="en-US" sz="1250" dirty="0">
                <a:solidFill>
                  <a:srgbClr val="E2E6E9"/>
                </a:solidFill>
                <a:latin typeface="Merriweather" pitchFamily="34" charset="0"/>
                <a:ea typeface="Merriweather" pitchFamily="34" charset="-122"/>
                <a:cs typeface="Merriweather" pitchFamily="34" charset="-120"/>
              </a:rPr>
              <a:t>Products in certain categories are highly price-sensitive, requiring careful consideration when adjusting prices.</a:t>
            </a:r>
            <a:endParaRPr lang="en-US" sz="1250" dirty="0"/>
          </a:p>
        </p:txBody>
      </p:sp>
      <p:sp>
        <p:nvSpPr>
          <p:cNvPr id="7" name="Shape 4"/>
          <p:cNvSpPr/>
          <p:nvPr/>
        </p:nvSpPr>
        <p:spPr>
          <a:xfrm>
            <a:off x="10140672" y="1408867"/>
            <a:ext cx="3913823" cy="1489948"/>
          </a:xfrm>
          <a:prstGeom prst="roundRect">
            <a:avLst>
              <a:gd name="adj" fmla="val 4639"/>
            </a:avLst>
          </a:prstGeom>
          <a:solidFill>
            <a:srgbClr val="003180"/>
          </a:solidFill>
          <a:ln w="7620">
            <a:solidFill>
              <a:srgbClr val="194A99"/>
            </a:solidFill>
            <a:prstDash val="solid"/>
          </a:ln>
        </p:spPr>
      </p:sp>
      <p:sp>
        <p:nvSpPr>
          <p:cNvPr id="8" name="Text 5"/>
          <p:cNvSpPr/>
          <p:nvPr/>
        </p:nvSpPr>
        <p:spPr>
          <a:xfrm>
            <a:off x="10312837" y="1581031"/>
            <a:ext cx="2361009" cy="257175"/>
          </a:xfrm>
          <a:prstGeom prst="rect">
            <a:avLst/>
          </a:prstGeom>
          <a:noFill/>
          <a:ln/>
        </p:spPr>
        <p:txBody>
          <a:bodyPr wrap="none" lIns="0" tIns="0" rIns="0" bIns="0" rtlCol="0" anchor="t"/>
          <a:lstStyle/>
          <a:p>
            <a:pPr marL="0" indent="0">
              <a:lnSpc>
                <a:spcPts val="2000"/>
              </a:lnSpc>
              <a:buNone/>
            </a:pPr>
            <a:r>
              <a:rPr lang="en-US" sz="1600" dirty="0">
                <a:solidFill>
                  <a:srgbClr val="E2E6E9"/>
                </a:solidFill>
                <a:latin typeface="Merriweather" pitchFamily="34" charset="0"/>
                <a:ea typeface="Merriweather" pitchFamily="34" charset="-122"/>
                <a:cs typeface="Merriweather" pitchFamily="34" charset="-120"/>
              </a:rPr>
              <a:t>Competitive Advantage</a:t>
            </a:r>
            <a:endParaRPr lang="en-US" sz="1600" dirty="0"/>
          </a:p>
        </p:txBody>
      </p:sp>
      <p:sp>
        <p:nvSpPr>
          <p:cNvPr id="9" name="Text 6"/>
          <p:cNvSpPr/>
          <p:nvPr/>
        </p:nvSpPr>
        <p:spPr>
          <a:xfrm>
            <a:off x="10312837" y="1936909"/>
            <a:ext cx="3569494" cy="789742"/>
          </a:xfrm>
          <a:prstGeom prst="rect">
            <a:avLst/>
          </a:prstGeom>
          <a:noFill/>
          <a:ln/>
        </p:spPr>
        <p:txBody>
          <a:bodyPr wrap="square" lIns="0" tIns="0" rIns="0" bIns="0" rtlCol="0" anchor="t"/>
          <a:lstStyle/>
          <a:p>
            <a:pPr marL="0" indent="0">
              <a:lnSpc>
                <a:spcPts val="2050"/>
              </a:lnSpc>
              <a:buNone/>
            </a:pPr>
            <a:r>
              <a:rPr lang="en-US" sz="1250" dirty="0">
                <a:solidFill>
                  <a:srgbClr val="E2E6E9"/>
                </a:solidFill>
                <a:latin typeface="Merriweather" pitchFamily="34" charset="0"/>
                <a:ea typeface="Merriweather" pitchFamily="34" charset="-122"/>
                <a:cs typeface="Merriweather" pitchFamily="34" charset="-120"/>
              </a:rPr>
              <a:t>Optimizing prices can enhance competitive advantage by attracting new customers and increasing market share.</a:t>
            </a:r>
            <a:endParaRPr lang="en-US" sz="1250" dirty="0"/>
          </a:p>
        </p:txBody>
      </p:sp>
      <p:sp>
        <p:nvSpPr>
          <p:cNvPr id="10" name="Shape 7"/>
          <p:cNvSpPr/>
          <p:nvPr/>
        </p:nvSpPr>
        <p:spPr>
          <a:xfrm>
            <a:off x="6062305" y="3063359"/>
            <a:ext cx="3913823" cy="2863691"/>
          </a:xfrm>
          <a:prstGeom prst="roundRect">
            <a:avLst>
              <a:gd name="adj" fmla="val 2413"/>
            </a:avLst>
          </a:prstGeom>
          <a:solidFill>
            <a:srgbClr val="003180"/>
          </a:solidFill>
          <a:ln w="7620">
            <a:solidFill>
              <a:srgbClr val="194A99"/>
            </a:solidFill>
            <a:prstDash val="solid"/>
          </a:ln>
        </p:spPr>
      </p:sp>
      <p:sp>
        <p:nvSpPr>
          <p:cNvPr id="11" name="Text 8"/>
          <p:cNvSpPr/>
          <p:nvPr/>
        </p:nvSpPr>
        <p:spPr>
          <a:xfrm>
            <a:off x="6234470" y="3235523"/>
            <a:ext cx="3569494" cy="514350"/>
          </a:xfrm>
          <a:prstGeom prst="rect">
            <a:avLst/>
          </a:prstGeom>
          <a:noFill/>
          <a:ln/>
        </p:spPr>
        <p:txBody>
          <a:bodyPr wrap="square" lIns="0" tIns="0" rIns="0" bIns="0" rtlCol="0" anchor="t"/>
          <a:lstStyle/>
          <a:p>
            <a:pPr marL="0" indent="0">
              <a:lnSpc>
                <a:spcPts val="2000"/>
              </a:lnSpc>
              <a:buNone/>
            </a:pPr>
            <a:r>
              <a:rPr lang="en-US" sz="1600" dirty="0">
                <a:solidFill>
                  <a:srgbClr val="E2E6E9"/>
                </a:solidFill>
                <a:latin typeface="Merriweather" pitchFamily="34" charset="0"/>
                <a:ea typeface="Merriweather" pitchFamily="34" charset="-122"/>
                <a:cs typeface="Merriweather" pitchFamily="34" charset="-120"/>
              </a:rPr>
              <a:t>Customer Loyalty and Perceived Value:</a:t>
            </a:r>
            <a:endParaRPr lang="en-US" sz="1600" dirty="0"/>
          </a:p>
        </p:txBody>
      </p:sp>
      <p:sp>
        <p:nvSpPr>
          <p:cNvPr id="12" name="Text 9"/>
          <p:cNvSpPr/>
          <p:nvPr/>
        </p:nvSpPr>
        <p:spPr>
          <a:xfrm>
            <a:off x="6234470" y="3848576"/>
            <a:ext cx="3569494" cy="1052989"/>
          </a:xfrm>
          <a:prstGeom prst="rect">
            <a:avLst/>
          </a:prstGeom>
          <a:noFill/>
          <a:ln/>
        </p:spPr>
        <p:txBody>
          <a:bodyPr wrap="square" lIns="0" tIns="0" rIns="0" bIns="0" rtlCol="0" anchor="t"/>
          <a:lstStyle/>
          <a:p>
            <a:pPr marL="0" indent="0">
              <a:lnSpc>
                <a:spcPts val="2050"/>
              </a:lnSpc>
              <a:buNone/>
            </a:pPr>
            <a:r>
              <a:rPr lang="en-US" sz="1250" dirty="0">
                <a:solidFill>
                  <a:srgbClr val="E2E6E9"/>
                </a:solidFill>
                <a:latin typeface="Merriweather" pitchFamily="34" charset="0"/>
                <a:ea typeface="Merriweather" pitchFamily="34" charset="-122"/>
                <a:cs typeface="Merriweather" pitchFamily="34" charset="-120"/>
              </a:rPr>
              <a:t>Pricing that aligns with the brand's perceived value contributes to long-term customer loyalty. Customers often expect prices to reflect product quality</a:t>
            </a:r>
            <a:endParaRPr lang="en-US" sz="1250" dirty="0"/>
          </a:p>
        </p:txBody>
      </p:sp>
      <p:sp>
        <p:nvSpPr>
          <p:cNvPr id="13" name="Shape 10"/>
          <p:cNvSpPr/>
          <p:nvPr/>
        </p:nvSpPr>
        <p:spPr>
          <a:xfrm>
            <a:off x="10140672" y="3063359"/>
            <a:ext cx="3913823" cy="2863691"/>
          </a:xfrm>
          <a:prstGeom prst="roundRect">
            <a:avLst>
              <a:gd name="adj" fmla="val 2413"/>
            </a:avLst>
          </a:prstGeom>
          <a:solidFill>
            <a:srgbClr val="003180"/>
          </a:solidFill>
          <a:ln w="7620">
            <a:solidFill>
              <a:srgbClr val="194A99"/>
            </a:solidFill>
            <a:prstDash val="solid"/>
          </a:ln>
        </p:spPr>
      </p:sp>
      <p:sp>
        <p:nvSpPr>
          <p:cNvPr id="14" name="Text 11"/>
          <p:cNvSpPr/>
          <p:nvPr/>
        </p:nvSpPr>
        <p:spPr>
          <a:xfrm>
            <a:off x="10312837" y="3235523"/>
            <a:ext cx="3419951" cy="257175"/>
          </a:xfrm>
          <a:prstGeom prst="rect">
            <a:avLst/>
          </a:prstGeom>
          <a:noFill/>
          <a:ln/>
        </p:spPr>
        <p:txBody>
          <a:bodyPr wrap="none" lIns="0" tIns="0" rIns="0" bIns="0" rtlCol="0" anchor="t"/>
          <a:lstStyle/>
          <a:p>
            <a:pPr marL="0" indent="0">
              <a:lnSpc>
                <a:spcPts val="2000"/>
              </a:lnSpc>
              <a:buNone/>
            </a:pPr>
            <a:r>
              <a:rPr lang="en-US" sz="1600" dirty="0">
                <a:solidFill>
                  <a:srgbClr val="E2E6E9"/>
                </a:solidFill>
                <a:latin typeface="Merriweather" pitchFamily="34" charset="0"/>
                <a:ea typeface="Merriweather" pitchFamily="34" charset="-122"/>
                <a:cs typeface="Merriweather" pitchFamily="34" charset="-120"/>
              </a:rPr>
              <a:t>Incorporate Demand Forecasting:</a:t>
            </a:r>
            <a:endParaRPr lang="en-US" sz="1600" dirty="0"/>
          </a:p>
        </p:txBody>
      </p:sp>
      <p:sp>
        <p:nvSpPr>
          <p:cNvPr id="15" name="Text 12"/>
          <p:cNvSpPr/>
          <p:nvPr/>
        </p:nvSpPr>
        <p:spPr>
          <a:xfrm>
            <a:off x="10575965" y="3591401"/>
            <a:ext cx="3306366" cy="1316236"/>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E2E6E9"/>
                </a:solidFill>
                <a:latin typeface="Merriweather" pitchFamily="34" charset="0"/>
                <a:ea typeface="Merriweather" pitchFamily="34" charset="-122"/>
                <a:cs typeface="Merriweather" pitchFamily="34" charset="-120"/>
              </a:rPr>
              <a:t>Develop demand forecasting models that account for seasonality and market shifts. Use these models to prepare for demand surges by adjusting prices and stock levels.</a:t>
            </a:r>
            <a:endParaRPr lang="en-US" sz="1250" dirty="0"/>
          </a:p>
        </p:txBody>
      </p:sp>
      <p:sp>
        <p:nvSpPr>
          <p:cNvPr id="16" name="Text 13"/>
          <p:cNvSpPr/>
          <p:nvPr/>
        </p:nvSpPr>
        <p:spPr>
          <a:xfrm>
            <a:off x="10575965" y="4965144"/>
            <a:ext cx="3306366" cy="789742"/>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E2E6E9"/>
                </a:solidFill>
                <a:latin typeface="Merriweather" pitchFamily="34" charset="0"/>
                <a:ea typeface="Merriweather" pitchFamily="34" charset="-122"/>
                <a:cs typeface="Merriweather" pitchFamily="34" charset="-120"/>
              </a:rPr>
              <a:t>Implement markdown optimization to ensure that slow-moving inventory is cleared without eroding profit margins.</a:t>
            </a:r>
            <a:endParaRPr lang="en-US" sz="1250" dirty="0"/>
          </a:p>
        </p:txBody>
      </p:sp>
      <p:sp>
        <p:nvSpPr>
          <p:cNvPr id="17" name="Shape 14"/>
          <p:cNvSpPr/>
          <p:nvPr/>
        </p:nvSpPr>
        <p:spPr>
          <a:xfrm>
            <a:off x="6062305" y="6091595"/>
            <a:ext cx="7992189" cy="1489948"/>
          </a:xfrm>
          <a:prstGeom prst="roundRect">
            <a:avLst>
              <a:gd name="adj" fmla="val 4639"/>
            </a:avLst>
          </a:prstGeom>
          <a:solidFill>
            <a:srgbClr val="003180"/>
          </a:solidFill>
          <a:ln w="7620">
            <a:solidFill>
              <a:srgbClr val="194A99"/>
            </a:solidFill>
            <a:prstDash val="solid"/>
          </a:ln>
        </p:spPr>
      </p:sp>
      <p:sp>
        <p:nvSpPr>
          <p:cNvPr id="18" name="Text 15"/>
          <p:cNvSpPr/>
          <p:nvPr/>
        </p:nvSpPr>
        <p:spPr>
          <a:xfrm>
            <a:off x="6234470" y="6263759"/>
            <a:ext cx="2056924" cy="257175"/>
          </a:xfrm>
          <a:prstGeom prst="rect">
            <a:avLst/>
          </a:prstGeom>
          <a:noFill/>
          <a:ln/>
        </p:spPr>
        <p:txBody>
          <a:bodyPr wrap="none" lIns="0" tIns="0" rIns="0" bIns="0" rtlCol="0" anchor="t"/>
          <a:lstStyle/>
          <a:p>
            <a:pPr marL="0" indent="0">
              <a:lnSpc>
                <a:spcPts val="2000"/>
              </a:lnSpc>
              <a:buNone/>
            </a:pPr>
            <a:r>
              <a:rPr lang="en-US" sz="1600" dirty="0">
                <a:solidFill>
                  <a:srgbClr val="E2E6E9"/>
                </a:solidFill>
                <a:latin typeface="Merriweather" pitchFamily="34" charset="0"/>
                <a:ea typeface="Merriweather" pitchFamily="34" charset="-122"/>
                <a:cs typeface="Merriweather" pitchFamily="34" charset="-120"/>
              </a:rPr>
              <a:t>note</a:t>
            </a:r>
            <a:endParaRPr lang="en-US" sz="1600" dirty="0"/>
          </a:p>
        </p:txBody>
      </p:sp>
      <p:sp>
        <p:nvSpPr>
          <p:cNvPr id="19" name="Text 16"/>
          <p:cNvSpPr/>
          <p:nvPr/>
        </p:nvSpPr>
        <p:spPr>
          <a:xfrm>
            <a:off x="6234470" y="6619637"/>
            <a:ext cx="7647861" cy="789742"/>
          </a:xfrm>
          <a:prstGeom prst="rect">
            <a:avLst/>
          </a:prstGeom>
          <a:noFill/>
          <a:ln/>
        </p:spPr>
        <p:txBody>
          <a:bodyPr wrap="square" lIns="0" tIns="0" rIns="0" bIns="0" rtlCol="0" anchor="t"/>
          <a:lstStyle/>
          <a:p>
            <a:pPr marL="0" indent="0">
              <a:lnSpc>
                <a:spcPts val="2050"/>
              </a:lnSpc>
              <a:buNone/>
            </a:pPr>
            <a:r>
              <a:rPr lang="en-US" sz="1250" dirty="0">
                <a:solidFill>
                  <a:srgbClr val="E2E6E9"/>
                </a:solidFill>
                <a:latin typeface="Merriweather" pitchFamily="34" charset="0"/>
                <a:ea typeface="Merriweather" pitchFamily="34" charset="-122"/>
                <a:cs typeface="Merriweather" pitchFamily="34" charset="-120"/>
              </a:rPr>
              <a:t>By adopting a comprehensive, data-driven approach to price optimization, retailers can not only maximize profitability but also build strong customer relationships by offering fair, competitive, and personalized pricing.</a:t>
            </a:r>
            <a:endParaRPr lang="en-US" sz="12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754392"/>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a:t>
            </a:r>
            <a:endParaRPr lang="en-US" sz="4850" dirty="0"/>
          </a:p>
        </p:txBody>
      </p:sp>
      <p:sp>
        <p:nvSpPr>
          <p:cNvPr id="4" name="Text 1"/>
          <p:cNvSpPr/>
          <p:nvPr/>
        </p:nvSpPr>
        <p:spPr>
          <a:xfrm>
            <a:off x="6350198" y="3895844"/>
            <a:ext cx="74164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By implementing a data-driven approach to price optimization, retailers can make informed decisions, enhance profitability, and gain a competitive edge in the market.</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3149203"/>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Q&amp;A</a:t>
            </a:r>
            <a:endParaRPr lang="en-US" sz="4850" dirty="0"/>
          </a:p>
        </p:txBody>
      </p:sp>
      <p:sp>
        <p:nvSpPr>
          <p:cNvPr id="4" name="Text 1"/>
          <p:cNvSpPr/>
          <p:nvPr/>
        </p:nvSpPr>
        <p:spPr>
          <a:xfrm>
            <a:off x="6350198" y="4290655"/>
            <a:ext cx="7416403"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Open for questions and discussion about the presented insights and recommendations for retail price optimization.</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9656" y="2343807"/>
            <a:ext cx="4981903" cy="2800767"/>
          </a:xfrm>
          <a:prstGeom prst="rect">
            <a:avLst/>
          </a:prstGeom>
          <a:noFill/>
        </p:spPr>
        <p:txBody>
          <a:bodyPr wrap="square" rtlCol="0">
            <a:spAutoFit/>
          </a:bodyPr>
          <a:lstStyle/>
          <a:p>
            <a:pPr algn="ctr"/>
            <a:r>
              <a:rPr lang="en-US" sz="4400" b="1" dirty="0" smtClean="0">
                <a:solidFill>
                  <a:schemeClr val="bg1">
                    <a:lumMod val="95000"/>
                  </a:schemeClr>
                </a:solidFill>
              </a:rPr>
              <a:t>Aya </a:t>
            </a:r>
            <a:r>
              <a:rPr lang="en-US" sz="4400" b="1" dirty="0" err="1" smtClean="0">
                <a:solidFill>
                  <a:schemeClr val="bg1">
                    <a:lumMod val="95000"/>
                  </a:schemeClr>
                </a:solidFill>
              </a:rPr>
              <a:t>Tantawy</a:t>
            </a:r>
            <a:endParaRPr lang="en-US" sz="4400" b="1" dirty="0" smtClean="0">
              <a:solidFill>
                <a:schemeClr val="bg1">
                  <a:lumMod val="95000"/>
                </a:schemeClr>
              </a:solidFill>
            </a:endParaRPr>
          </a:p>
          <a:p>
            <a:pPr algn="ctr"/>
            <a:r>
              <a:rPr lang="en-US" sz="4400" b="1" dirty="0" err="1" smtClean="0">
                <a:solidFill>
                  <a:schemeClr val="bg1">
                    <a:lumMod val="95000"/>
                  </a:schemeClr>
                </a:solidFill>
              </a:rPr>
              <a:t>Selvana</a:t>
            </a:r>
            <a:r>
              <a:rPr lang="en-US" sz="4400" b="1" dirty="0" smtClean="0">
                <a:solidFill>
                  <a:schemeClr val="bg1">
                    <a:lumMod val="95000"/>
                  </a:schemeClr>
                </a:solidFill>
              </a:rPr>
              <a:t>  </a:t>
            </a:r>
            <a:r>
              <a:rPr lang="en-US" sz="4400" b="1" dirty="0" err="1" smtClean="0">
                <a:solidFill>
                  <a:schemeClr val="bg1">
                    <a:lumMod val="95000"/>
                  </a:schemeClr>
                </a:solidFill>
              </a:rPr>
              <a:t>Tadros</a:t>
            </a:r>
            <a:endParaRPr lang="en-US" sz="4400" b="1" dirty="0" smtClean="0">
              <a:solidFill>
                <a:schemeClr val="bg1">
                  <a:lumMod val="95000"/>
                </a:schemeClr>
              </a:solidFill>
            </a:endParaRPr>
          </a:p>
          <a:p>
            <a:pPr algn="ctr"/>
            <a:r>
              <a:rPr lang="en-US" sz="4400" b="1" dirty="0" smtClean="0">
                <a:solidFill>
                  <a:schemeClr val="bg1">
                    <a:lumMod val="95000"/>
                  </a:schemeClr>
                </a:solidFill>
              </a:rPr>
              <a:t>Youssef </a:t>
            </a:r>
            <a:r>
              <a:rPr lang="en-US" sz="4400" b="1" dirty="0" err="1" smtClean="0">
                <a:solidFill>
                  <a:schemeClr val="bg1">
                    <a:lumMod val="95000"/>
                  </a:schemeClr>
                </a:solidFill>
              </a:rPr>
              <a:t>Wael</a:t>
            </a:r>
            <a:r>
              <a:rPr lang="en-US" sz="4400" b="1" dirty="0" smtClean="0">
                <a:solidFill>
                  <a:schemeClr val="bg1">
                    <a:lumMod val="95000"/>
                  </a:schemeClr>
                </a:solidFill>
              </a:rPr>
              <a:t> </a:t>
            </a:r>
          </a:p>
          <a:p>
            <a:pPr algn="ctr"/>
            <a:r>
              <a:rPr lang="en-US" sz="4400" b="1" dirty="0" smtClean="0">
                <a:solidFill>
                  <a:schemeClr val="bg1">
                    <a:lumMod val="95000"/>
                  </a:schemeClr>
                </a:solidFill>
              </a:rPr>
              <a:t>Mohamed </a:t>
            </a:r>
            <a:r>
              <a:rPr lang="en-US" sz="4400" b="1" dirty="0" err="1" smtClean="0">
                <a:solidFill>
                  <a:schemeClr val="bg1">
                    <a:lumMod val="95000"/>
                  </a:schemeClr>
                </a:solidFill>
              </a:rPr>
              <a:t>Helmy</a:t>
            </a:r>
            <a:endParaRPr lang="en-US" sz="4400" b="1" dirty="0">
              <a:solidFill>
                <a:schemeClr val="bg1">
                  <a:lumMod val="95000"/>
                </a:schemeClr>
              </a:solidFill>
            </a:endParaRPr>
          </a:p>
        </p:txBody>
      </p:sp>
    </p:spTree>
    <p:extLst>
      <p:ext uri="{BB962C8B-B14F-4D97-AF65-F5344CB8AC3E}">
        <p14:creationId xmlns:p14="http://schemas.microsoft.com/office/powerpoint/2010/main" val="49255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603421"/>
            <a:ext cx="7416403" cy="771049"/>
          </a:xfrm>
          <a:prstGeom prst="rect">
            <a:avLst/>
          </a:prstGeom>
          <a:noFill/>
          <a:ln/>
        </p:spPr>
        <p:txBody>
          <a:bodyPr wrap="squar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Retail Price Optimization: A Comprehensive Approach</a:t>
            </a:r>
            <a:endParaRPr lang="en-US" sz="2400" dirty="0"/>
          </a:p>
        </p:txBody>
      </p:sp>
      <p:sp>
        <p:nvSpPr>
          <p:cNvPr id="4" name="Text 1"/>
          <p:cNvSpPr/>
          <p:nvPr/>
        </p:nvSpPr>
        <p:spPr>
          <a:xfrm>
            <a:off x="6350198" y="3652123"/>
            <a:ext cx="7416403"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Price optimization involves analyzing data to determine the best price points for products. It considers factors such as demand elasticity, competitor pricing, and customer behavior, ensuring that retailers can maximize their revenue and market share.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835819"/>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Introduction </a:t>
            </a:r>
            <a:endParaRPr lang="en-US" sz="4850" dirty="0"/>
          </a:p>
        </p:txBody>
      </p:sp>
      <p:sp>
        <p:nvSpPr>
          <p:cNvPr id="3" name="Text 1"/>
          <p:cNvSpPr/>
          <p:nvPr/>
        </p:nvSpPr>
        <p:spPr>
          <a:xfrm>
            <a:off x="863798" y="2100739"/>
            <a:ext cx="129028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Retail price optimization is a crucial process for businesses aiming to balance profitability, market competitiveness, and customer satisfaction. As a data analyst, your goal is to leverage data-driven insights to optimize pricing strategies, ensuring that products are priced effectively to meet business goals.</a:t>
            </a:r>
            <a:endParaRPr lang="en-US" sz="1900" dirty="0"/>
          </a:p>
        </p:txBody>
      </p:sp>
      <p:sp>
        <p:nvSpPr>
          <p:cNvPr id="4" name="Text 2"/>
          <p:cNvSpPr/>
          <p:nvPr/>
        </p:nvSpPr>
        <p:spPr>
          <a:xfrm>
            <a:off x="863798" y="3957638"/>
            <a:ext cx="1290280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In a competitive retail landscape, strategic price optimization is crucial for enhancing profitability and maintaining competitiveness. This presentation will explore various methodologies and tools that can assist retailers in setting optimal prices to achieve their financial goals.</a:t>
            </a:r>
            <a:endParaRPr lang="en-US" sz="1900" dirty="0"/>
          </a:p>
        </p:txBody>
      </p:sp>
      <p:sp>
        <p:nvSpPr>
          <p:cNvPr id="5" name="Text 3"/>
          <p:cNvSpPr/>
          <p:nvPr/>
        </p:nvSpPr>
        <p:spPr>
          <a:xfrm>
            <a:off x="863798" y="5419725"/>
            <a:ext cx="12902803"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It can help retailers to increase their profits and improve their competitiveness in the marketplace. It requires a deep understanding of customer behavior, market trends, and pricing strategies, as well as the ability to collect and analyze data on sales and pricing. Retailers who can successfully optimize their prices can gain a significant competitive advantage, while also providing customers with products at fair and reasonable prices.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961674"/>
            <a:ext cx="6170771" cy="771287"/>
          </a:xfrm>
          <a:prstGeom prst="rect">
            <a:avLst/>
          </a:prstGeom>
          <a:noFill/>
          <a:ln/>
        </p:spPr>
        <p:txBody>
          <a:bodyPr wrap="none" lIns="0" tIns="0" rIns="0" bIns="0" rtlCol="0" anchor="t"/>
          <a:lstStyle/>
          <a:p>
            <a:pPr marL="0" indent="0">
              <a:lnSpc>
                <a:spcPts val="6050"/>
              </a:lnSpc>
              <a:buNone/>
            </a:pPr>
            <a:r>
              <a:rPr lang="en-US" sz="4850" b="1" dirty="0">
                <a:solidFill>
                  <a:srgbClr val="F5F0F0"/>
                </a:solidFill>
                <a:latin typeface="Merriweather" pitchFamily="34" charset="0"/>
                <a:ea typeface="Merriweather" pitchFamily="34" charset="-122"/>
                <a:cs typeface="Merriweather" pitchFamily="34" charset="-120"/>
              </a:rPr>
              <a:t>Objective</a:t>
            </a:r>
            <a:r>
              <a:rPr lang="en-US" sz="4850" dirty="0">
                <a:solidFill>
                  <a:srgbClr val="F5F0F0"/>
                </a:solidFill>
                <a:latin typeface="Merriweather" pitchFamily="34" charset="0"/>
                <a:ea typeface="Merriweather" pitchFamily="34" charset="-122"/>
                <a:cs typeface="Merriweather" pitchFamily="34" charset="-120"/>
              </a:rPr>
              <a:t>:</a:t>
            </a:r>
            <a:endParaRPr lang="en-US" sz="4850" dirty="0"/>
          </a:p>
        </p:txBody>
      </p:sp>
      <p:sp>
        <p:nvSpPr>
          <p:cNvPr id="3" name="Text 1"/>
          <p:cNvSpPr/>
          <p:nvPr/>
        </p:nvSpPr>
        <p:spPr>
          <a:xfrm>
            <a:off x="863798" y="3226594"/>
            <a:ext cx="12902803"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A retail company wants to optimize the prices of its products across multiple categories to maximize profit, maintain competitive pricing, and boost sales volume. The company wants to implement a dynamic pricing strategy based on real-time data to adjust prices in response to market changes, customer demand, and competitor pricing</a:t>
            </a:r>
            <a:endParaRPr lang="en-US" sz="1900" dirty="0"/>
          </a:p>
        </p:txBody>
      </p:sp>
      <p:sp>
        <p:nvSpPr>
          <p:cNvPr id="4" name="Text 2"/>
          <p:cNvSpPr/>
          <p:nvPr/>
        </p:nvSpPr>
        <p:spPr>
          <a:xfrm>
            <a:off x="863798" y="5083493"/>
            <a:ext cx="1290280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Price optimization involves analyzing data to determine the best price points for products. It considers factors such as demand elasticity, competitor pricing, and customer behavior, ensuring that retailers can maximize their revenue and market share.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260038"/>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Data Overview</a:t>
            </a:r>
            <a:endParaRPr lang="en-US" sz="4850" dirty="0"/>
          </a:p>
        </p:txBody>
      </p:sp>
      <p:sp>
        <p:nvSpPr>
          <p:cNvPr id="3" name="Text 1"/>
          <p:cNvSpPr/>
          <p:nvPr/>
        </p:nvSpPr>
        <p:spPr>
          <a:xfrm>
            <a:off x="863798" y="2648307"/>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Sales Data</a:t>
            </a:r>
            <a:endParaRPr lang="en-US" sz="2400" dirty="0"/>
          </a:p>
        </p:txBody>
      </p:sp>
      <p:sp>
        <p:nvSpPr>
          <p:cNvPr id="4" name="Text 2"/>
          <p:cNvSpPr/>
          <p:nvPr/>
        </p:nvSpPr>
        <p:spPr>
          <a:xfrm>
            <a:off x="863798" y="3280648"/>
            <a:ext cx="3900249"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Historical sales data provides insights into product performance, seasonality, and customer purchasing patterns.</a:t>
            </a:r>
            <a:endParaRPr lang="en-US" sz="1900" dirty="0"/>
          </a:p>
        </p:txBody>
      </p:sp>
      <p:sp>
        <p:nvSpPr>
          <p:cNvPr id="5" name="Text 3"/>
          <p:cNvSpPr/>
          <p:nvPr/>
        </p:nvSpPr>
        <p:spPr>
          <a:xfrm>
            <a:off x="5373886" y="2648307"/>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Pricing Data</a:t>
            </a:r>
            <a:endParaRPr lang="en-US" sz="2400" dirty="0"/>
          </a:p>
        </p:txBody>
      </p:sp>
      <p:sp>
        <p:nvSpPr>
          <p:cNvPr id="6" name="Text 4"/>
          <p:cNvSpPr/>
          <p:nvPr/>
        </p:nvSpPr>
        <p:spPr>
          <a:xfrm>
            <a:off x="5373886" y="3280648"/>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Analyzing pricing history reveals trends, competitor pricing, and the impact of price changes on sales.</a:t>
            </a:r>
            <a:endParaRPr lang="en-US" sz="1900" dirty="0"/>
          </a:p>
        </p:txBody>
      </p:sp>
      <p:sp>
        <p:nvSpPr>
          <p:cNvPr id="7" name="Text 5"/>
          <p:cNvSpPr/>
          <p:nvPr/>
        </p:nvSpPr>
        <p:spPr>
          <a:xfrm>
            <a:off x="9882664" y="2648307"/>
            <a:ext cx="3303746" cy="385524"/>
          </a:xfrm>
          <a:prstGeom prst="rect">
            <a:avLst/>
          </a:prstGeom>
          <a:noFill/>
          <a:ln/>
        </p:spPr>
        <p:txBody>
          <a:bodyPr wrap="none" lIns="0" tIns="0" rIns="0" bIns="0" rtlCol="0" anchor="t"/>
          <a:lstStyle/>
          <a:p>
            <a:pPr marL="0" indent="0">
              <a:lnSpc>
                <a:spcPts val="3000"/>
              </a:lnSpc>
              <a:buNone/>
            </a:pPr>
            <a:r>
              <a:rPr lang="en-US" sz="2400" b="1" dirty="0">
                <a:solidFill>
                  <a:srgbClr val="F5F0F0"/>
                </a:solidFill>
                <a:latin typeface="Merriweather" pitchFamily="34" charset="0"/>
                <a:ea typeface="Merriweather" pitchFamily="34" charset="-122"/>
                <a:cs typeface="Merriweather" pitchFamily="34" charset="-120"/>
              </a:rPr>
              <a:t>Demand Forecasting:</a:t>
            </a:r>
            <a:endParaRPr lang="en-US" sz="2400" dirty="0"/>
          </a:p>
        </p:txBody>
      </p:sp>
      <p:sp>
        <p:nvSpPr>
          <p:cNvPr id="8" name="Text 6"/>
          <p:cNvSpPr/>
          <p:nvPr/>
        </p:nvSpPr>
        <p:spPr>
          <a:xfrm>
            <a:off x="10277475" y="3280648"/>
            <a:ext cx="3504128" cy="1579245"/>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Use historical data and predictive analytics to forecast product demand at different price points.</a:t>
            </a:r>
            <a:endParaRPr lang="en-US" sz="1900" dirty="0"/>
          </a:p>
        </p:txBody>
      </p:sp>
      <p:sp>
        <p:nvSpPr>
          <p:cNvPr id="9" name="Text 7"/>
          <p:cNvSpPr/>
          <p:nvPr/>
        </p:nvSpPr>
        <p:spPr>
          <a:xfrm>
            <a:off x="10277475" y="4946213"/>
            <a:ext cx="3504128" cy="1184434"/>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Consider factors such as seasonality, promotions, and economic conditions.</a:t>
            </a:r>
            <a:endParaRPr lang="en-US" sz="1900" dirty="0"/>
          </a:p>
        </p:txBody>
      </p:sp>
      <p:sp>
        <p:nvSpPr>
          <p:cNvPr id="10" name="Text 8"/>
          <p:cNvSpPr/>
          <p:nvPr/>
        </p:nvSpPr>
        <p:spPr>
          <a:xfrm>
            <a:off x="9882664" y="6352699"/>
            <a:ext cx="3898940" cy="394811"/>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192" y="607695"/>
            <a:ext cx="7597616" cy="1380649"/>
          </a:xfrm>
          <a:prstGeom prst="rect">
            <a:avLst/>
          </a:prstGeom>
          <a:noFill/>
          <a:ln/>
        </p:spPr>
        <p:txBody>
          <a:bodyPr wrap="square" lIns="0" tIns="0" rIns="0" bIns="0" rtlCol="0" anchor="t"/>
          <a:lstStyle/>
          <a:p>
            <a:pPr marL="0" indent="0">
              <a:lnSpc>
                <a:spcPts val="5400"/>
              </a:lnSpc>
              <a:buNone/>
            </a:pPr>
            <a:r>
              <a:rPr lang="en-US" sz="4300" dirty="0">
                <a:solidFill>
                  <a:srgbClr val="F5F0F0"/>
                </a:solidFill>
                <a:latin typeface="Merriweather" pitchFamily="34" charset="0"/>
                <a:ea typeface="Merriweather" pitchFamily="34" charset="-122"/>
                <a:cs typeface="Merriweather" pitchFamily="34" charset="-120"/>
              </a:rPr>
              <a:t>Price Optimization Approach</a:t>
            </a:r>
            <a:endParaRPr lang="en-US" sz="4300" dirty="0"/>
          </a:p>
        </p:txBody>
      </p:sp>
      <p:pic>
        <p:nvPicPr>
          <p:cNvPr id="4" name="Image 1" descr="preencoded.png"/>
          <p:cNvPicPr>
            <a:picLocks noChangeAspect="1"/>
          </p:cNvPicPr>
          <p:nvPr/>
        </p:nvPicPr>
        <p:blipFill>
          <a:blip r:embed="rId4"/>
          <a:stretch>
            <a:fillRect/>
          </a:stretch>
        </p:blipFill>
        <p:spPr>
          <a:xfrm>
            <a:off x="773192" y="2319695"/>
            <a:ext cx="1104543" cy="1767364"/>
          </a:xfrm>
          <a:prstGeom prst="rect">
            <a:avLst/>
          </a:prstGeom>
        </p:spPr>
      </p:pic>
      <p:sp>
        <p:nvSpPr>
          <p:cNvPr id="5" name="Text 1"/>
          <p:cNvSpPr/>
          <p:nvPr/>
        </p:nvSpPr>
        <p:spPr>
          <a:xfrm>
            <a:off x="2209086" y="2540556"/>
            <a:ext cx="2782610"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Value-Based Pricing</a:t>
            </a:r>
            <a:endParaRPr lang="en-US" sz="2150" dirty="0"/>
          </a:p>
        </p:txBody>
      </p:sp>
      <p:sp>
        <p:nvSpPr>
          <p:cNvPr id="6" name="Text 2"/>
          <p:cNvSpPr/>
          <p:nvPr/>
        </p:nvSpPr>
        <p:spPr>
          <a:xfrm>
            <a:off x="2209086" y="3018115"/>
            <a:ext cx="6161723" cy="70699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Setting prices based on the perceived value of the product to customers.</a:t>
            </a:r>
            <a:endParaRPr lang="en-US" sz="1700" dirty="0"/>
          </a:p>
        </p:txBody>
      </p:sp>
      <p:pic>
        <p:nvPicPr>
          <p:cNvPr id="7" name="Image 2" descr="preencoded.png"/>
          <p:cNvPicPr>
            <a:picLocks noChangeAspect="1"/>
          </p:cNvPicPr>
          <p:nvPr/>
        </p:nvPicPr>
        <p:blipFill>
          <a:blip r:embed="rId5"/>
          <a:stretch>
            <a:fillRect/>
          </a:stretch>
        </p:blipFill>
        <p:spPr>
          <a:xfrm>
            <a:off x="773192" y="4087058"/>
            <a:ext cx="1104543" cy="1767364"/>
          </a:xfrm>
          <a:prstGeom prst="rect">
            <a:avLst/>
          </a:prstGeom>
        </p:spPr>
      </p:pic>
      <p:sp>
        <p:nvSpPr>
          <p:cNvPr id="8" name="Text 3"/>
          <p:cNvSpPr/>
          <p:nvPr/>
        </p:nvSpPr>
        <p:spPr>
          <a:xfrm>
            <a:off x="2209086" y="4307919"/>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Competitive Pricing</a:t>
            </a:r>
            <a:endParaRPr lang="en-US" sz="2150" dirty="0"/>
          </a:p>
        </p:txBody>
      </p:sp>
      <p:sp>
        <p:nvSpPr>
          <p:cNvPr id="9" name="Text 4"/>
          <p:cNvSpPr/>
          <p:nvPr/>
        </p:nvSpPr>
        <p:spPr>
          <a:xfrm>
            <a:off x="2209086" y="4785479"/>
            <a:ext cx="6161723" cy="70699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Monitoring competitor pricing and adjusting prices to remain competitive.</a:t>
            </a:r>
            <a:endParaRPr lang="en-US" sz="1700" dirty="0"/>
          </a:p>
        </p:txBody>
      </p:sp>
      <p:pic>
        <p:nvPicPr>
          <p:cNvPr id="10" name="Image 3" descr="preencoded.png"/>
          <p:cNvPicPr>
            <a:picLocks noChangeAspect="1"/>
          </p:cNvPicPr>
          <p:nvPr/>
        </p:nvPicPr>
        <p:blipFill>
          <a:blip r:embed="rId6"/>
          <a:stretch>
            <a:fillRect/>
          </a:stretch>
        </p:blipFill>
        <p:spPr>
          <a:xfrm>
            <a:off x="773192" y="5854422"/>
            <a:ext cx="1104543" cy="1767364"/>
          </a:xfrm>
          <a:prstGeom prst="rect">
            <a:avLst/>
          </a:prstGeom>
        </p:spPr>
      </p:pic>
      <p:sp>
        <p:nvSpPr>
          <p:cNvPr id="11" name="Text 5"/>
          <p:cNvSpPr/>
          <p:nvPr/>
        </p:nvSpPr>
        <p:spPr>
          <a:xfrm>
            <a:off x="2209086" y="6075283"/>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Dynamic Pricing</a:t>
            </a:r>
            <a:endParaRPr lang="en-US" sz="2150" dirty="0"/>
          </a:p>
        </p:txBody>
      </p:sp>
      <p:sp>
        <p:nvSpPr>
          <p:cNvPr id="12" name="Text 6"/>
          <p:cNvSpPr/>
          <p:nvPr/>
        </p:nvSpPr>
        <p:spPr>
          <a:xfrm>
            <a:off x="2209086" y="6552843"/>
            <a:ext cx="6161723" cy="70699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Adjusting prices in real time based on factors such as demand, seasonality, and customer behavior.</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260038"/>
            <a:ext cx="6170771" cy="771287"/>
          </a:xfrm>
          <a:prstGeom prst="rect">
            <a:avLst/>
          </a:prstGeom>
          <a:noFill/>
          <a:ln/>
        </p:spPr>
        <p:txBody>
          <a:bodyPr wrap="none" lIns="0" tIns="0" rIns="0" bIns="0" rtlCol="0" anchor="t"/>
          <a:lstStyle/>
          <a:p>
            <a:pPr marL="0" indent="0" algn="l">
              <a:lnSpc>
                <a:spcPts val="2700"/>
              </a:lnSpc>
              <a:buNone/>
            </a:pPr>
            <a:r>
              <a:rPr lang="en-US" sz="4400" dirty="0">
                <a:solidFill>
                  <a:srgbClr val="E2E6E9"/>
                </a:solidFill>
                <a:latin typeface="Merriweather" pitchFamily="34" charset="0"/>
                <a:ea typeface="Merriweather" pitchFamily="34" charset="-122"/>
                <a:cs typeface="Merriweather" pitchFamily="34" charset="-120"/>
              </a:rPr>
              <a:t>Value-Based Pricing</a:t>
            </a:r>
            <a:endParaRPr lang="en-US" sz="4400" dirty="0"/>
          </a:p>
        </p:txBody>
      </p:sp>
      <p:sp>
        <p:nvSpPr>
          <p:cNvPr id="3" name="Text 1"/>
          <p:cNvSpPr/>
          <p:nvPr/>
        </p:nvSpPr>
        <p:spPr>
          <a:xfrm>
            <a:off x="976687" y="1920803"/>
            <a:ext cx="1348824" cy="301920"/>
          </a:xfrm>
          <a:prstGeom prst="rect">
            <a:avLst/>
          </a:prstGeom>
          <a:noFill/>
          <a:ln/>
        </p:spPr>
        <p:txBody>
          <a:bodyPr wrap="none" lIns="0" tIns="0" rIns="0" bIns="0" rtlCol="0" anchor="t"/>
          <a:lstStyle/>
          <a:p>
            <a:pPr>
              <a:lnSpc>
                <a:spcPct val="107000"/>
              </a:lnSpc>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Sales Volume:</a:t>
            </a:r>
            <a:endParaRPr lang="en-US"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 2"/>
          <p:cNvSpPr/>
          <p:nvPr/>
        </p:nvSpPr>
        <p:spPr>
          <a:xfrm>
            <a:off x="976688" y="2610578"/>
            <a:ext cx="8905976" cy="1579245"/>
          </a:xfrm>
          <a:prstGeom prst="rect">
            <a:avLst/>
          </a:prstGeom>
          <a:noFill/>
          <a:ln/>
        </p:spPr>
        <p:txBody>
          <a:bodyPr wrap="square" lIns="0" tIns="0" rIns="0" bIns="0" rtlCol="0" anchor="t"/>
          <a:lstStyle/>
          <a:p>
            <a:pPr>
              <a:lnSpc>
                <a:spcPts val="3100"/>
              </a:lnSpc>
            </a:pPr>
            <a:r>
              <a:rPr lang="en-US" sz="1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Highest Selling Products</a:t>
            </a:r>
            <a:r>
              <a:rPr lang="en-US" b="1" kern="100" dirty="0">
                <a:solidFill>
                  <a:schemeClr val="bg1"/>
                </a:solidFill>
                <a:latin typeface="Calibri" panose="020F0502020204030204" pitchFamily="34" charset="0"/>
                <a:ea typeface="Calibri" panose="020F0502020204030204" pitchFamily="34" charset="0"/>
                <a:cs typeface="Arial" panose="020B0604020202020204" pitchFamily="34" charset="0"/>
              </a:rPr>
              <a:t>:</a:t>
            </a:r>
            <a:endParaRPr lang="en-US"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Best-sellers: Health &amp; </a:t>
            </a:r>
            <a:r>
              <a:rPr lang="en-US" sz="1600" kern="1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Beauty, </a:t>
            </a:r>
            <a:r>
              <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Watches &amp; Gifts.</a:t>
            </a:r>
          </a:p>
          <a:p>
            <a:pPr marL="742950" lvl="1" indent="-285750">
              <a:lnSpc>
                <a:spcPct val="107000"/>
              </a:lnSpc>
              <a:spcAft>
                <a:spcPts val="800"/>
              </a:spcAft>
              <a:buSzPts val="1000"/>
              <a:buFont typeface="Courier New" panose="02070309020205020404" pitchFamily="49" charset="0"/>
              <a:buChar char="o"/>
              <a:tabLst>
                <a:tab pos="914400" algn="l"/>
              </a:tabLst>
            </a:pPr>
            <a:r>
              <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Lowest sellers: </a:t>
            </a: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Perfume, </a:t>
            </a:r>
            <a:r>
              <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Consoles Games, Furniture Decor.</a:t>
            </a:r>
          </a:p>
          <a:p>
            <a:pPr marL="0" indent="0">
              <a:lnSpc>
                <a:spcPts val="3100"/>
              </a:lnSpc>
              <a:buNone/>
            </a:pPr>
            <a:endParaRPr lang="en-US" sz="1900" dirty="0"/>
          </a:p>
        </p:txBody>
      </p:sp>
      <p:sp>
        <p:nvSpPr>
          <p:cNvPr id="10" name="Text 8"/>
          <p:cNvSpPr/>
          <p:nvPr/>
        </p:nvSpPr>
        <p:spPr>
          <a:xfrm>
            <a:off x="9882664" y="6352699"/>
            <a:ext cx="3898940" cy="394811"/>
          </a:xfrm>
          <a:prstGeom prst="rect">
            <a:avLst/>
          </a:prstGeom>
          <a:noFill/>
          <a:ln/>
        </p:spPr>
        <p:txBody>
          <a:bodyPr wrap="none" lIns="0" tIns="0" rIns="0" bIns="0" rtlCol="0" anchor="t"/>
          <a:lstStyle/>
          <a:p>
            <a:pPr marL="0" indent="0">
              <a:lnSpc>
                <a:spcPts val="3100"/>
              </a:lnSpc>
              <a:buNone/>
            </a:pPr>
            <a:endParaRPr lang="en-US" sz="19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379" y="4074352"/>
            <a:ext cx="8350069" cy="3071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21912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260038"/>
            <a:ext cx="6170771" cy="771287"/>
          </a:xfrm>
          <a:prstGeom prst="rect">
            <a:avLst/>
          </a:prstGeom>
          <a:noFill/>
          <a:ln/>
        </p:spPr>
        <p:txBody>
          <a:bodyPr wrap="none" lIns="0" tIns="0" rIns="0" bIns="0" rtlCol="0" anchor="t"/>
          <a:lstStyle/>
          <a:p>
            <a:pPr marL="0" indent="0" algn="l">
              <a:lnSpc>
                <a:spcPts val="2700"/>
              </a:lnSpc>
              <a:buNone/>
            </a:pPr>
            <a:r>
              <a:rPr lang="en-US" sz="4400" dirty="0">
                <a:solidFill>
                  <a:srgbClr val="E2E6E9"/>
                </a:solidFill>
                <a:latin typeface="Merriweather" pitchFamily="34" charset="0"/>
                <a:ea typeface="Merriweather" pitchFamily="34" charset="-122"/>
                <a:cs typeface="Merriweather" pitchFamily="34" charset="-120"/>
              </a:rPr>
              <a:t>Value-Based Pricing</a:t>
            </a:r>
            <a:endParaRPr lang="en-US" sz="4400" dirty="0"/>
          </a:p>
        </p:txBody>
      </p:sp>
      <p:sp>
        <p:nvSpPr>
          <p:cNvPr id="3" name="Text 1"/>
          <p:cNvSpPr/>
          <p:nvPr/>
        </p:nvSpPr>
        <p:spPr>
          <a:xfrm>
            <a:off x="976687" y="1920803"/>
            <a:ext cx="1348824" cy="301920"/>
          </a:xfrm>
          <a:prstGeom prst="rect">
            <a:avLst/>
          </a:prstGeom>
          <a:noFill/>
          <a:ln/>
        </p:spPr>
        <p:txBody>
          <a:bodyPr wrap="none" lIns="0" tIns="0" rIns="0" bIns="0" rtlCol="0" anchor="t"/>
          <a:lstStyle/>
          <a:p>
            <a:pPr>
              <a:lnSpc>
                <a:spcPct val="107000"/>
              </a:lnSpc>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Sales </a:t>
            </a:r>
            <a:r>
              <a:rPr lang="en-US" sz="2800" b="1" kern="100" dirty="0"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Volume CONT:</a:t>
            </a:r>
            <a:endParaRPr lang="en-US"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 3"/>
          <p:cNvSpPr/>
          <p:nvPr/>
        </p:nvSpPr>
        <p:spPr>
          <a:xfrm>
            <a:off x="2096586" y="2417816"/>
            <a:ext cx="3085386" cy="385524"/>
          </a:xfrm>
          <a:prstGeom prst="rect">
            <a:avLst/>
          </a:prstGeom>
          <a:noFill/>
          <a:ln/>
        </p:spPr>
        <p:txBody>
          <a:bodyPr wrap="none" lIns="0" tIns="0" rIns="0" bIns="0" rtlCol="0" anchor="t"/>
          <a:lstStyle/>
          <a:p>
            <a:pPr lvl="0">
              <a:lnSpc>
                <a:spcPct val="107000"/>
              </a:lnSpc>
              <a:spcAft>
                <a:spcPts val="800"/>
              </a:spcAft>
              <a:tabLst>
                <a:tab pos="457200" algn="l"/>
              </a:tabLst>
            </a:pPr>
            <a:r>
              <a:rPr lang="en-US" b="1" kern="100" dirty="0">
                <a:solidFill>
                  <a:schemeClr val="bg1"/>
                </a:solidFill>
                <a:latin typeface="Calibri" panose="020F0502020204030204" pitchFamily="34" charset="0"/>
                <a:ea typeface="Calibri" panose="020F0502020204030204" pitchFamily="34" charset="0"/>
                <a:cs typeface="Arial" panose="020B0604020202020204" pitchFamily="34" charset="0"/>
              </a:rPr>
              <a:t>Price Range:</a:t>
            </a:r>
          </a:p>
        </p:txBody>
      </p:sp>
      <p:sp>
        <p:nvSpPr>
          <p:cNvPr id="6" name="Text 4"/>
          <p:cNvSpPr/>
          <p:nvPr/>
        </p:nvSpPr>
        <p:spPr>
          <a:xfrm>
            <a:off x="1309122" y="2711801"/>
            <a:ext cx="3898940" cy="1579245"/>
          </a:xfrm>
          <a:prstGeom prst="rect">
            <a:avLst/>
          </a:prstGeom>
          <a:noFill/>
          <a:ln/>
        </p:spPr>
        <p:txBody>
          <a:bodyPr wrap="square" lIns="0" tIns="0" rIns="0" bIns="0" rtlCol="0" anchor="t"/>
          <a:lstStyle/>
          <a:p>
            <a:pPr marL="742950" lvl="1" indent="-285750">
              <a:lnSpc>
                <a:spcPct val="107000"/>
              </a:lnSpc>
              <a:spcAft>
                <a:spcPts val="800"/>
              </a:spcAft>
              <a:buSzPts val="1000"/>
              <a:buFont typeface="Courier New" panose="02070309020205020404" pitchFamily="49" charset="0"/>
              <a:buChar char="o"/>
              <a:tabLst>
                <a:tab pos="914400" algn="l"/>
              </a:tabLst>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Best-selling products: Prices range from $198 (beds) to $351 (health &amp; beauty).</a:t>
            </a:r>
          </a:p>
          <a:p>
            <a:pPr marL="742950" lvl="1" indent="-285750">
              <a:lnSpc>
                <a:spcPct val="107000"/>
              </a:lnSpc>
              <a:spcAft>
                <a:spcPts val="800"/>
              </a:spcAft>
              <a:buSzPts val="1000"/>
              <a:buFont typeface="Courier New" panose="02070309020205020404" pitchFamily="49" charset="0"/>
              <a:buChar char="o"/>
              <a:tabLst>
                <a:tab pos="914400" algn="l"/>
              </a:tabLst>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Least-selling products: Prices range from $22.62 (health) to $36.71 (furniture).</a:t>
            </a:r>
          </a:p>
        </p:txBody>
      </p:sp>
      <p:sp>
        <p:nvSpPr>
          <p:cNvPr id="10" name="Text 8"/>
          <p:cNvSpPr/>
          <p:nvPr/>
        </p:nvSpPr>
        <p:spPr>
          <a:xfrm>
            <a:off x="9882664" y="6352699"/>
            <a:ext cx="3898940" cy="394811"/>
          </a:xfrm>
          <a:prstGeom prst="rect">
            <a:avLst/>
          </a:prstGeom>
          <a:noFill/>
          <a:ln/>
        </p:spPr>
        <p:txBody>
          <a:bodyPr wrap="none" lIns="0" tIns="0" rIns="0" bIns="0" rtlCol="0" anchor="t"/>
          <a:lstStyle/>
          <a:p>
            <a:pPr marL="0" indent="0">
              <a:lnSpc>
                <a:spcPts val="3100"/>
              </a:lnSpc>
              <a:buNone/>
            </a:pPr>
            <a:endParaRPr lang="en-US" sz="1900" dirty="0"/>
          </a:p>
        </p:txBody>
      </p:sp>
      <p:pic>
        <p:nvPicPr>
          <p:cNvPr id="12" name="Picture 11">
            <a:extLst>
              <a:ext uri="{FF2B5EF4-FFF2-40B4-BE49-F238E27FC236}">
                <a16:creationId xmlns:a16="http://schemas.microsoft.com/office/drawing/2014/main" id="{7F7DC2D7-3F07-959A-1F4C-E7B5E94E0F8A}"/>
              </a:ext>
            </a:extLst>
          </p:cNvPr>
          <p:cNvPicPr>
            <a:picLocks noChangeAspect="1"/>
          </p:cNvPicPr>
          <p:nvPr/>
        </p:nvPicPr>
        <p:blipFill>
          <a:blip r:embed="rId3"/>
          <a:stretch>
            <a:fillRect/>
          </a:stretch>
        </p:blipFill>
        <p:spPr>
          <a:xfrm>
            <a:off x="735622" y="4795312"/>
            <a:ext cx="3179778" cy="27517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96C8AE60-91EB-E5C3-DBA0-0027A4377CAC}"/>
              </a:ext>
            </a:extLst>
          </p:cNvPr>
          <p:cNvPicPr>
            <a:picLocks noChangeAspect="1"/>
          </p:cNvPicPr>
          <p:nvPr/>
        </p:nvPicPr>
        <p:blipFill>
          <a:blip r:embed="rId4"/>
          <a:stretch>
            <a:fillRect/>
          </a:stretch>
        </p:blipFill>
        <p:spPr>
          <a:xfrm>
            <a:off x="4206698" y="4749087"/>
            <a:ext cx="3390495" cy="27517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485F4E2C-6855-45DD-6185-2CE4210D52C4}"/>
              </a:ext>
            </a:extLst>
          </p:cNvPr>
          <p:cNvPicPr>
            <a:picLocks noChangeAspect="1"/>
          </p:cNvPicPr>
          <p:nvPr/>
        </p:nvPicPr>
        <p:blipFill>
          <a:blip r:embed="rId5"/>
          <a:stretch>
            <a:fillRect/>
          </a:stretch>
        </p:blipFill>
        <p:spPr>
          <a:xfrm>
            <a:off x="9760192" y="4656637"/>
            <a:ext cx="2991390" cy="28441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Box 17">
            <a:extLst>
              <a:ext uri="{FF2B5EF4-FFF2-40B4-BE49-F238E27FC236}">
                <a16:creationId xmlns:a16="http://schemas.microsoft.com/office/drawing/2014/main" id="{D872B03A-9838-9E71-B0CF-2B7B438B292A}"/>
              </a:ext>
            </a:extLst>
          </p:cNvPr>
          <p:cNvSpPr txBox="1"/>
          <p:nvPr/>
        </p:nvSpPr>
        <p:spPr>
          <a:xfrm>
            <a:off x="8984961" y="2417816"/>
            <a:ext cx="4541852" cy="1250599"/>
          </a:xfrm>
          <a:prstGeom prst="rect">
            <a:avLst/>
          </a:prstGeom>
          <a:noFill/>
        </p:spPr>
        <p:txBody>
          <a:bodyPr wrap="square">
            <a:spAutoFit/>
          </a:bodyPr>
          <a:lstStyle/>
          <a:p>
            <a:r>
              <a:rPr lang="en-US" dirty="0">
                <a:solidFill>
                  <a:schemeClr val="bg1"/>
                </a:solidFill>
              </a:rPr>
              <a:t>  </a:t>
            </a:r>
            <a:r>
              <a:rPr lang="en-US" b="1" kern="100" dirty="0">
                <a:solidFill>
                  <a:schemeClr val="bg1"/>
                </a:solidFill>
                <a:latin typeface="Calibri" panose="020F0502020204030204" pitchFamily="34" charset="0"/>
                <a:ea typeface="Calibri" panose="020F0502020204030204" pitchFamily="34" charset="0"/>
                <a:cs typeface="Arial" panose="020B0604020202020204" pitchFamily="34" charset="0"/>
              </a:rPr>
              <a:t>Delivery Costs:</a:t>
            </a:r>
          </a:p>
          <a:p>
            <a:pPr marL="742950" lvl="1" indent="-285750">
              <a:lnSpc>
                <a:spcPct val="107000"/>
              </a:lnSpc>
              <a:spcAft>
                <a:spcPts val="800"/>
              </a:spcAft>
              <a:buSzPts val="1000"/>
              <a:buFont typeface="Courier New" panose="02070309020205020404" pitchFamily="49" charset="0"/>
              <a:buChar char="o"/>
              <a:tabLst>
                <a:tab pos="914400" algn="l"/>
              </a:tabLst>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Highest: Heavy products with a cost of around $39.64.</a:t>
            </a:r>
          </a:p>
          <a:p>
            <a:pPr marL="742950" lvl="1" indent="-285750">
              <a:lnSpc>
                <a:spcPct val="107000"/>
              </a:lnSpc>
              <a:spcAft>
                <a:spcPts val="800"/>
              </a:spcAft>
              <a:buSzPts val="1000"/>
              <a:buFont typeface="Courier New" panose="02070309020205020404" pitchFamily="49" charset="0"/>
              <a:buChar char="o"/>
              <a:tabLst>
                <a:tab pos="914400" algn="l"/>
              </a:tabLst>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Lowest: Small volume products at $15.54.</a:t>
            </a:r>
          </a:p>
        </p:txBody>
      </p:sp>
    </p:spTree>
    <p:extLst>
      <p:ext uri="{BB962C8B-B14F-4D97-AF65-F5344CB8AC3E}">
        <p14:creationId xmlns:p14="http://schemas.microsoft.com/office/powerpoint/2010/main" val="3940533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1024</Words>
  <Application>Microsoft Office PowerPoint</Application>
  <PresentationFormat>Custom</PresentationFormat>
  <Paragraphs>93</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Merriweather</vt:lpstr>
      <vt:lpstr>Arial</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6</cp:revision>
  <dcterms:created xsi:type="dcterms:W3CDTF">2024-10-04T08:17:26Z</dcterms:created>
  <dcterms:modified xsi:type="dcterms:W3CDTF">2024-10-04T12:22:03Z</dcterms:modified>
</cp:coreProperties>
</file>